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  <p:embeddedFont>
      <p:font typeface="Roboto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Light-italic.fntdata"/><Relationship Id="rId30" Type="http://schemas.openxmlformats.org/officeDocument/2006/relationships/font" Target="fonts/RobotoLigh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Light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0d40f1230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f0d40f1230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f93e9eaffb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f93e9eaffb_0_3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f95a531f46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f95a531f46_0_5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95a531f46_0_1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f95a531f46_0_13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95a531f46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f95a531f46_0_16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95a531f46_0_1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f95a531f46_0_16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3e9eaffb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f93e9eaffb_0_2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0d40f1230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f0d40f1230_2_9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0d40f1230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f0d40f1230_2_10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378cb222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f378cb2227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93e9eaffb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f93e9eaffb_0_2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378cb222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f378cb2227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378cb222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f378cb2227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378cb222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f378cb2227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73895" y="5326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73895" y="174437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4482913" y="2433250"/>
            <a:ext cx="17817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132" name="Google Shape;132;p25"/>
          <p:cNvSpPr/>
          <p:nvPr/>
        </p:nvSpPr>
        <p:spPr>
          <a:xfrm>
            <a:off x="4482913" y="2433250"/>
            <a:ext cx="146068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>
            <a:off x="276050" y="21400"/>
            <a:ext cx="8765599" cy="285337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228400" y="2774050"/>
            <a:ext cx="53778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2968A2"/>
                </a:solidFill>
                <a:latin typeface="Calibri"/>
                <a:ea typeface="Calibri"/>
                <a:cs typeface="Calibri"/>
                <a:sym typeface="Calibri"/>
              </a:rPr>
              <a:t>Analyzing and Predicting Airbnb Listing Price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6287050" y="2774050"/>
            <a:ext cx="2602200" cy="23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Presented by:  Team 6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Aishwarya V   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Ishan Gupta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Bhavika Patel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Sushmita Kalidasu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Srishti Jain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Mentor:  Ankush Bansal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188" y="4290241"/>
            <a:ext cx="2085976" cy="732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4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4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Machine Learning Algorithms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4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4"/>
          <p:cNvSpPr txBox="1"/>
          <p:nvPr/>
        </p:nvSpPr>
        <p:spPr>
          <a:xfrm>
            <a:off x="4352950" y="1491025"/>
            <a:ext cx="29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520" y="764425"/>
            <a:ext cx="3765830" cy="363793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4"/>
          <p:cNvSpPr txBox="1"/>
          <p:nvPr/>
        </p:nvSpPr>
        <p:spPr>
          <a:xfrm>
            <a:off x="1028200" y="4389750"/>
            <a:ext cx="222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55A0"/>
              </a:buClr>
              <a:buSzPts val="1500"/>
              <a:buFont typeface="Calibri"/>
              <a:buAutoNum type="arabicPeriod"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Import Packages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2154350" y="3856350"/>
            <a:ext cx="5651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2. Filtering the dataset using Missing Values and Outlier values Treatment; Remove unnecessary columns 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3161800" y="3399150"/>
            <a:ext cx="368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3.</a:t>
            </a: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 Using LabelEncoder for Categorical values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3482200" y="2791600"/>
            <a:ext cx="535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. Identifying correlation of all features with the dependent variable and Checking multicollinearity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4"/>
          <p:cNvSpPr txBox="1"/>
          <p:nvPr/>
        </p:nvSpPr>
        <p:spPr>
          <a:xfrm>
            <a:off x="3950250" y="2140788"/>
            <a:ext cx="503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5. Scaling of features to achieve data using StandardScaler technique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4"/>
          <p:cNvSpPr txBox="1"/>
          <p:nvPr/>
        </p:nvSpPr>
        <p:spPr>
          <a:xfrm>
            <a:off x="4273817" y="1800397"/>
            <a:ext cx="4635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. Create - train and test the model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4"/>
          <p:cNvSpPr txBox="1"/>
          <p:nvPr/>
        </p:nvSpPr>
        <p:spPr>
          <a:xfrm>
            <a:off x="4352950" y="1244725"/>
            <a:ext cx="4785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. Implementing Linear regression models, RFE and Ridge and Lasso using Grid Search CV</a:t>
            </a:r>
            <a:endParaRPr b="1" sz="1500">
              <a:solidFill>
                <a:srgbClr val="0055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4"/>
          <p:cNvSpPr txBox="1"/>
          <p:nvPr/>
        </p:nvSpPr>
        <p:spPr>
          <a:xfrm>
            <a:off x="4505350" y="594950"/>
            <a:ext cx="440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8. To increase r2 and rmse score we also implemented XGBoost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5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5"/>
          <p:cNvSpPr txBox="1"/>
          <p:nvPr/>
        </p:nvSpPr>
        <p:spPr>
          <a:xfrm>
            <a:off x="654395" y="313177"/>
            <a:ext cx="5718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❖"/>
            </a:pPr>
            <a:r>
              <a:rPr b="1"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Recursive Feature Elimination (RFE)</a:t>
            </a:r>
            <a:endParaRPr b="1"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5"/>
          <p:cNvSpPr txBox="1"/>
          <p:nvPr/>
        </p:nvSpPr>
        <p:spPr>
          <a:xfrm>
            <a:off x="1171200" y="917425"/>
            <a:ext cx="7427400" cy="10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RFE helps in effectively selecting those features (columns) in a training dataset that are more or most relevant in predicting the target variable.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Below mentioned are the 5 variables that highly impact the target variable - Price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5"/>
          <p:cNvSpPr txBox="1"/>
          <p:nvPr/>
        </p:nvSpPr>
        <p:spPr>
          <a:xfrm>
            <a:off x="1264000" y="1989575"/>
            <a:ext cx="5718000" cy="20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edrooms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Guests_included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Require_guest_phone_verification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Reviews_per_month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Room_type_Private room</a:t>
            </a:r>
            <a:endParaRPr b="1" sz="16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6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634875" y="220825"/>
            <a:ext cx="590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Other Machine Learning Algorithms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6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9" name="Google Shape;299;p36"/>
          <p:cNvGrpSpPr/>
          <p:nvPr/>
        </p:nvGrpSpPr>
        <p:grpSpPr>
          <a:xfrm>
            <a:off x="716771" y="2564411"/>
            <a:ext cx="6261832" cy="783397"/>
            <a:chOff x="1593000" y="2322568"/>
            <a:chExt cx="5957975" cy="643500"/>
          </a:xfrm>
        </p:grpSpPr>
        <p:sp>
          <p:nvSpPr>
            <p:cNvPr id="300" name="Google Shape;300;p3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Lasso </a:t>
              </a:r>
              <a:r>
                <a:rPr lang="en" sz="1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using</a:t>
              </a:r>
              <a:r>
                <a:rPr b="1" lang="en" sz="1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" sz="1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Grid Search CV</a:t>
              </a:r>
              <a:endParaRPr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6" name="Google Shape;306;p36"/>
          <p:cNvSpPr/>
          <p:nvPr/>
        </p:nvSpPr>
        <p:spPr>
          <a:xfrm>
            <a:off x="3654025" y="1758400"/>
            <a:ext cx="3324600" cy="78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2A1E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rgbClr val="A72A1E"/>
                </a:solidFill>
                <a:latin typeface="Calibri"/>
                <a:ea typeface="Calibri"/>
                <a:cs typeface="Calibri"/>
                <a:sym typeface="Calibri"/>
              </a:rPr>
              <a:t>R2 Score : 0.38</a:t>
            </a:r>
            <a:endParaRPr sz="1500">
              <a:solidFill>
                <a:srgbClr val="A72A1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6"/>
          <p:cNvSpPr/>
          <p:nvPr/>
        </p:nvSpPr>
        <p:spPr>
          <a:xfrm>
            <a:off x="3654025" y="2544850"/>
            <a:ext cx="31227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2A1E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rgbClr val="A72A1E"/>
                </a:solidFill>
                <a:latin typeface="Calibri"/>
                <a:ea typeface="Calibri"/>
                <a:cs typeface="Calibri"/>
                <a:sym typeface="Calibri"/>
              </a:rPr>
              <a:t>R2 Score : 0.42</a:t>
            </a:r>
            <a:endParaRPr sz="1500">
              <a:solidFill>
                <a:srgbClr val="A72A1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8" name="Google Shape;308;p36"/>
          <p:cNvGrpSpPr/>
          <p:nvPr/>
        </p:nvGrpSpPr>
        <p:grpSpPr>
          <a:xfrm>
            <a:off x="716771" y="3355691"/>
            <a:ext cx="6261832" cy="783397"/>
            <a:chOff x="1593000" y="2322568"/>
            <a:chExt cx="5957975" cy="643500"/>
          </a:xfrm>
        </p:grpSpPr>
        <p:sp>
          <p:nvSpPr>
            <p:cNvPr id="309" name="Google Shape;309;p3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 Regressor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04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p36"/>
          <p:cNvSpPr/>
          <p:nvPr/>
        </p:nvSpPr>
        <p:spPr>
          <a:xfrm>
            <a:off x="3654025" y="3355650"/>
            <a:ext cx="31227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2A1E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rgbClr val="A72A1E"/>
                </a:solidFill>
                <a:latin typeface="Calibri"/>
                <a:ea typeface="Calibri"/>
                <a:cs typeface="Calibri"/>
                <a:sym typeface="Calibri"/>
              </a:rPr>
              <a:t>R2 Score : 0.57</a:t>
            </a:r>
            <a:endParaRPr sz="1500">
              <a:solidFill>
                <a:srgbClr val="A72A1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6" name="Google Shape;316;p36"/>
          <p:cNvGrpSpPr/>
          <p:nvPr/>
        </p:nvGrpSpPr>
        <p:grpSpPr>
          <a:xfrm>
            <a:off x="716771" y="969379"/>
            <a:ext cx="6261832" cy="783397"/>
            <a:chOff x="1593000" y="2322568"/>
            <a:chExt cx="5957975" cy="643500"/>
          </a:xfrm>
        </p:grpSpPr>
        <p:sp>
          <p:nvSpPr>
            <p:cNvPr id="317" name="Google Shape;317;p3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Linear Regression Model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Calibri"/>
                <a:buChar char="●"/>
              </a:pPr>
              <a:r>
                <a:rPr lang="en" sz="1500">
                  <a:solidFill>
                    <a:srgbClr val="A72A1E"/>
                  </a:solidFill>
                  <a:latin typeface="Calibri"/>
                  <a:ea typeface="Calibri"/>
                  <a:cs typeface="Calibri"/>
                  <a:sym typeface="Calibri"/>
                </a:rPr>
                <a:t>R2 Score : 0.47</a:t>
              </a:r>
              <a:endParaRPr sz="1500">
                <a:solidFill>
                  <a:srgbClr val="A72A1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36"/>
          <p:cNvGrpSpPr/>
          <p:nvPr/>
        </p:nvGrpSpPr>
        <p:grpSpPr>
          <a:xfrm>
            <a:off x="716771" y="1766901"/>
            <a:ext cx="3089758" cy="783221"/>
            <a:chOff x="1593000" y="2322568"/>
            <a:chExt cx="2939827" cy="643356"/>
          </a:xfrm>
        </p:grpSpPr>
        <p:sp>
          <p:nvSpPr>
            <p:cNvPr id="325" name="Google Shape;325;p3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3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9" name="Google Shape;329;p36"/>
          <p:cNvSpPr txBox="1"/>
          <p:nvPr/>
        </p:nvSpPr>
        <p:spPr>
          <a:xfrm>
            <a:off x="1524000" y="1800313"/>
            <a:ext cx="1995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Ridge </a:t>
            </a: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using Grid Search CV</a:t>
            </a:r>
            <a:r>
              <a:rPr b="1" lang="en" sz="1500">
                <a:solidFill>
                  <a:srgbClr val="0055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/>
          <p:nvPr/>
        </p:nvSpPr>
        <p:spPr>
          <a:xfrm>
            <a:off x="68545" y="762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37"/>
          <p:cNvSpPr/>
          <p:nvPr/>
        </p:nvSpPr>
        <p:spPr>
          <a:xfrm>
            <a:off x="68545" y="17673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37"/>
          <p:cNvGrpSpPr/>
          <p:nvPr/>
        </p:nvGrpSpPr>
        <p:grpSpPr>
          <a:xfrm>
            <a:off x="4779882" y="642216"/>
            <a:ext cx="3652737" cy="3730154"/>
            <a:chOff x="3071457" y="2013875"/>
            <a:chExt cx="1944600" cy="1569600"/>
          </a:xfrm>
        </p:grpSpPr>
        <p:sp>
          <p:nvSpPr>
            <p:cNvPr id="337" name="Google Shape;337;p37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7"/>
            <p:cNvSpPr txBox="1"/>
            <p:nvPr/>
          </p:nvSpPr>
          <p:spPr>
            <a:xfrm>
              <a:off x="3316103" y="2129067"/>
              <a:ext cx="1451700" cy="23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  <a:endParaRPr sz="11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9" name="Google Shape;339;p37"/>
            <p:cNvSpPr txBox="1"/>
            <p:nvPr/>
          </p:nvSpPr>
          <p:spPr>
            <a:xfrm>
              <a:off x="3316103" y="2299540"/>
              <a:ext cx="1539000" cy="107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Using Linear Regression algorithms; we were able to predict the target variable with an accuracy of - 67% to 68%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b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factors that decide Airbnb rent in Berlin are: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Bedrooms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Guests_included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Require_guest_phone_verification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Reviews_per_month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Room_type_Private room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0" name="Google Shape;340;p37"/>
          <p:cNvGrpSpPr/>
          <p:nvPr/>
        </p:nvGrpSpPr>
        <p:grpSpPr>
          <a:xfrm>
            <a:off x="1131629" y="642216"/>
            <a:ext cx="3652737" cy="3730154"/>
            <a:chOff x="1126863" y="2013875"/>
            <a:chExt cx="1944600" cy="1569600"/>
          </a:xfrm>
        </p:grpSpPr>
        <p:sp>
          <p:nvSpPr>
            <p:cNvPr id="341" name="Google Shape;341;p37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7"/>
            <p:cNvSpPr txBox="1"/>
            <p:nvPr/>
          </p:nvSpPr>
          <p:spPr>
            <a:xfrm>
              <a:off x="1351626" y="2128131"/>
              <a:ext cx="1451700" cy="1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SOLUTION</a:t>
              </a:r>
              <a:endParaRPr sz="11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3" name="Google Shape;343;p37"/>
            <p:cNvSpPr txBox="1"/>
            <p:nvPr/>
          </p:nvSpPr>
          <p:spPr>
            <a:xfrm>
              <a:off x="1225867" y="2273367"/>
              <a:ext cx="1732500" cy="57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How to Increase Pricing.  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Extra parking space can be given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Complimentary breakfast.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If a host appears more than once, then discounts can be provided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Basic toiletries.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4" name="Google Shape;344;p37"/>
          <p:cNvGrpSpPr/>
          <p:nvPr/>
        </p:nvGrpSpPr>
        <p:grpSpPr>
          <a:xfrm>
            <a:off x="1317600" y="2666345"/>
            <a:ext cx="3337729" cy="1348903"/>
            <a:chOff x="1225867" y="2128131"/>
            <a:chExt cx="1776900" cy="567601"/>
          </a:xfrm>
        </p:grpSpPr>
        <p:sp>
          <p:nvSpPr>
            <p:cNvPr id="345" name="Google Shape;345;p37"/>
            <p:cNvSpPr txBox="1"/>
            <p:nvPr/>
          </p:nvSpPr>
          <p:spPr>
            <a:xfrm>
              <a:off x="1351626" y="2128131"/>
              <a:ext cx="1451700" cy="1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FUTURE WORK</a:t>
              </a:r>
              <a:endParaRPr sz="11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6" name="Google Shape;346;p37"/>
            <p:cNvSpPr txBox="1"/>
            <p:nvPr/>
          </p:nvSpPr>
          <p:spPr>
            <a:xfrm>
              <a:off x="1225867" y="2305431"/>
              <a:ext cx="17769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Calibri"/>
                <a:buChar char="●"/>
              </a:pPr>
              <a:r>
                <a:rPr lang="en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 natural language processing to extract more information for better results</a:t>
              </a:r>
              <a:endPara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8"/>
          <p:cNvSpPr/>
          <p:nvPr/>
        </p:nvSpPr>
        <p:spPr>
          <a:xfrm>
            <a:off x="73895" y="5326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8"/>
          <p:cNvSpPr/>
          <p:nvPr/>
        </p:nvSpPr>
        <p:spPr>
          <a:xfrm>
            <a:off x="73895" y="174437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8"/>
          <p:cNvSpPr/>
          <p:nvPr/>
        </p:nvSpPr>
        <p:spPr>
          <a:xfrm>
            <a:off x="4482913" y="24332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54" name="Google Shape;354;p38"/>
          <p:cNvSpPr/>
          <p:nvPr/>
        </p:nvSpPr>
        <p:spPr>
          <a:xfrm>
            <a:off x="4482913" y="2433250"/>
            <a:ext cx="146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pic>
        <p:nvPicPr>
          <p:cNvPr id="355" name="Google Shape;355;p38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>
            <a:off x="276050" y="21400"/>
            <a:ext cx="8765599" cy="285337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8"/>
          <p:cNvSpPr txBox="1"/>
          <p:nvPr/>
        </p:nvSpPr>
        <p:spPr>
          <a:xfrm>
            <a:off x="228400" y="2774050"/>
            <a:ext cx="34122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2968A2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7" name="Google Shape;3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5763" y="4280491"/>
            <a:ext cx="2085976" cy="732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/>
          <p:nvPr/>
        </p:nvSpPr>
        <p:spPr>
          <a:xfrm>
            <a:off x="73895" y="5326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73895" y="174437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4482913" y="24332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144" name="Google Shape;144;p26"/>
          <p:cNvSpPr/>
          <p:nvPr/>
        </p:nvSpPr>
        <p:spPr>
          <a:xfrm>
            <a:off x="4482913" y="2433250"/>
            <a:ext cx="146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6725" y="3826216"/>
            <a:ext cx="2085976" cy="73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400" y="97600"/>
            <a:ext cx="8798874" cy="485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>
            <a:off x="2730313" y="24332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231623" y="0"/>
            <a:ext cx="4170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the dataset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Exploratory Data Analysis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 Algorithms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787275" y="220825"/>
            <a:ext cx="2394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/>
          <p:nvPr/>
        </p:nvSpPr>
        <p:spPr>
          <a:xfrm>
            <a:off x="538974" y="411688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/>
          <p:nvPr/>
        </p:nvSpPr>
        <p:spPr>
          <a:xfrm>
            <a:off x="45020" y="5326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45020" y="174437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4787713" y="33476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158" name="Google Shape;158;p27"/>
          <p:cNvSpPr/>
          <p:nvPr/>
        </p:nvSpPr>
        <p:spPr>
          <a:xfrm>
            <a:off x="2491286" y="815245"/>
            <a:ext cx="4343400" cy="1316400"/>
          </a:xfrm>
          <a:prstGeom prst="snip1Rect">
            <a:avLst>
              <a:gd fmla="val 2191" name="adj"/>
            </a:avLst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About AirBNB 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American Co. operates an online market place for vacation rentals and tourism activities.</a:t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7"/>
          <p:cNvSpPr txBox="1"/>
          <p:nvPr/>
        </p:nvSpPr>
        <p:spPr>
          <a:xfrm>
            <a:off x="662800" y="2976975"/>
            <a:ext cx="33471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Price is an important concern for customer booking online.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0" name="Google Shape;160;p27"/>
          <p:cNvCxnSpPr/>
          <p:nvPr/>
        </p:nvCxnSpPr>
        <p:spPr>
          <a:xfrm>
            <a:off x="4525181" y="2855427"/>
            <a:ext cx="0" cy="1497300"/>
          </a:xfrm>
          <a:prstGeom prst="straightConnector1">
            <a:avLst/>
          </a:prstGeom>
          <a:noFill/>
          <a:ln cap="flat" cmpd="sng" w="38100">
            <a:solidFill>
              <a:srgbClr val="0070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7"/>
          <p:cNvSpPr txBox="1"/>
          <p:nvPr/>
        </p:nvSpPr>
        <p:spPr>
          <a:xfrm>
            <a:off x="590201" y="2415450"/>
            <a:ext cx="3734700" cy="438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 cap="flat" cmpd="sng" w="9525">
            <a:solidFill>
              <a:srgbClr val="EAD1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Problem Statement: 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4926775" y="2978050"/>
            <a:ext cx="37347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Considering Basic Features from listings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eg: Price,Property Types, Neighborhood will be Analyzed and algorithms have  used  to give the best Accuracy for price.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4854176" y="2416525"/>
            <a:ext cx="3871500" cy="4389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 cap="flat" cmpd="sng" w="9525">
            <a:solidFill>
              <a:srgbClr val="EAD1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Solution :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7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4482913" y="2433250"/>
            <a:ext cx="17817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173" name="Google Shape;173;p28"/>
          <p:cNvSpPr/>
          <p:nvPr/>
        </p:nvSpPr>
        <p:spPr>
          <a:xfrm>
            <a:off x="4482913" y="2433250"/>
            <a:ext cx="146068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174" name="Google Shape;174;p28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About the Dataset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1330700" y="943725"/>
            <a:ext cx="57180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Listings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There are 22,552 rows and 96 columns present in the dataset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532" y="1043925"/>
            <a:ext cx="425824" cy="5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/>
        </p:nvSpPr>
        <p:spPr>
          <a:xfrm>
            <a:off x="1345075" y="1824450"/>
            <a:ext cx="57180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Columns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Each listing comprises information about the property type, accommodates, location, number of accommodated guests, types of hosts etc.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525" y="2054963"/>
            <a:ext cx="425825" cy="51678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345075" y="3165725"/>
            <a:ext cx="4982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Source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Kaggle was used to fetch Airbnb-Berlin Data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https://www.kaggle.com/brittabettendorf/berlin-airbnb-data</a:t>
            </a:r>
            <a:endParaRPr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663" y="3223175"/>
            <a:ext cx="617559" cy="5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9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9"/>
          <p:cNvSpPr/>
          <p:nvPr/>
        </p:nvSpPr>
        <p:spPr>
          <a:xfrm>
            <a:off x="4482913" y="22046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Exploratory Data Analysis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9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719425" y="1001025"/>
            <a:ext cx="75015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Outlier Analysis and Treatment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Using Box plot and then treating the outlier values by IQR methodology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740700" y="1510125"/>
            <a:ext cx="79413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Missing Values Treatment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Using isnull() method, we dropped columns more than 65% null values from the dataset that were not relevant to the dataset such as scrape_id, host_neighbourhood etc.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9"/>
          <p:cNvSpPr txBox="1"/>
          <p:nvPr/>
        </p:nvSpPr>
        <p:spPr>
          <a:xfrm>
            <a:off x="719425" y="4223125"/>
            <a:ext cx="7806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After treating the outliers, missing values, removing multicollinearity and categorical data,  we have 20,122 rows and 24 columns left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742671" y="2279446"/>
            <a:ext cx="7455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Checked Skewness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Majority of the columns were highly skewed, so we replaced the null values with median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740700" y="2853450"/>
            <a:ext cx="7455000" cy="9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Checked </a:t>
            </a: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Multicollinearity</a:t>
            </a: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using VIF for numerical variables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Majority of the columns were dropped such as -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host_total_listings_count, review_scores_rating, review_scores_cleanliness and review_scores_location,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which decreased the r2 score and rmse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742675" y="3841475"/>
            <a:ext cx="74550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Removed irrelevant categorical data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4482913" y="24332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04" name="Google Shape;204;p30"/>
          <p:cNvSpPr/>
          <p:nvPr/>
        </p:nvSpPr>
        <p:spPr>
          <a:xfrm>
            <a:off x="4482913" y="2433250"/>
            <a:ext cx="146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05" name="Google Shape;205;p30"/>
          <p:cNvSpPr txBox="1"/>
          <p:nvPr/>
        </p:nvSpPr>
        <p:spPr>
          <a:xfrm>
            <a:off x="654178" y="579400"/>
            <a:ext cx="482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900"/>
              <a:buFont typeface="Calibri"/>
              <a:buChar char="❖"/>
            </a:pPr>
            <a:r>
              <a:rPr b="1" lang="en" sz="1900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Geospatial Analysis on Neighborhood</a:t>
            </a:r>
            <a:endParaRPr b="1" sz="1900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0"/>
          <p:cNvSpPr txBox="1"/>
          <p:nvPr/>
        </p:nvSpPr>
        <p:spPr>
          <a:xfrm>
            <a:off x="1210525" y="1028984"/>
            <a:ext cx="78396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Library Used - FOLIUM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The location of each and every Airbnb from the center and its price will be analyzed and plotted depending on different elements 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0"/>
          <p:cNvSpPr/>
          <p:nvPr/>
        </p:nvSpPr>
        <p:spPr>
          <a:xfrm>
            <a:off x="1716225" y="1911214"/>
            <a:ext cx="1527000" cy="339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Mean Price 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30"/>
          <p:cNvSpPr/>
          <p:nvPr/>
        </p:nvSpPr>
        <p:spPr>
          <a:xfrm>
            <a:off x="6163600" y="1911201"/>
            <a:ext cx="1527000" cy="339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Median </a:t>
            </a: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Price 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634875" y="17007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Exploratory Data Analysis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0"/>
          <p:cNvSpPr/>
          <p:nvPr/>
        </p:nvSpPr>
        <p:spPr>
          <a:xfrm>
            <a:off x="395775" y="2894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0749" y="2453189"/>
            <a:ext cx="3335543" cy="212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0975" y="2453191"/>
            <a:ext cx="3414786" cy="212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 txBox="1"/>
          <p:nvPr/>
        </p:nvSpPr>
        <p:spPr>
          <a:xfrm>
            <a:off x="1047100" y="4581750"/>
            <a:ext cx="756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outliers present when we compare the median price to mean and centre seems to have costlier apartments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4482913" y="24332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21" name="Google Shape;221;p31"/>
          <p:cNvSpPr/>
          <p:nvPr/>
        </p:nvSpPr>
        <p:spPr>
          <a:xfrm>
            <a:off x="4482913" y="2433250"/>
            <a:ext cx="146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22" name="Google Shape;222;p31"/>
          <p:cNvSpPr txBox="1"/>
          <p:nvPr/>
        </p:nvSpPr>
        <p:spPr>
          <a:xfrm>
            <a:off x="654178" y="579400"/>
            <a:ext cx="482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900"/>
              <a:buFont typeface="Calibri"/>
              <a:buChar char="❖"/>
            </a:pPr>
            <a:r>
              <a:rPr b="1" lang="en" sz="1900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Geospatial Analysis on Room Type</a:t>
            </a:r>
            <a:endParaRPr b="1" sz="1900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1"/>
          <p:cNvSpPr txBox="1"/>
          <p:nvPr/>
        </p:nvSpPr>
        <p:spPr>
          <a:xfrm>
            <a:off x="634875" y="17007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Exploratory Data Analysis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395775" y="2894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982100" y="4275025"/>
            <a:ext cx="78396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Observation : Few shared airbnbs are present which proportionally indicate higher rates(as private rooms and entire apts tend to be pricier) while the map shows the 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concentration off all the apartments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151" y="1462375"/>
            <a:ext cx="3098787" cy="315175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1"/>
          <p:cNvSpPr/>
          <p:nvPr/>
        </p:nvSpPr>
        <p:spPr>
          <a:xfrm>
            <a:off x="1480825" y="1055886"/>
            <a:ext cx="2285700" cy="339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Plotting Bar Graph: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1"/>
          <p:cNvSpPr/>
          <p:nvPr/>
        </p:nvSpPr>
        <p:spPr>
          <a:xfrm>
            <a:off x="5905500" y="1055886"/>
            <a:ext cx="2285700" cy="339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Plotting Heatmap :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775" y="1534475"/>
            <a:ext cx="3754925" cy="293393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/>
          <p:nvPr/>
        </p:nvSpPr>
        <p:spPr>
          <a:xfrm>
            <a:off x="6213450" y="11700"/>
            <a:ext cx="22857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Entire Apartment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Private Room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Room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1" name="Google Shape;231;p31"/>
          <p:cNvCxnSpPr/>
          <p:nvPr/>
        </p:nvCxnSpPr>
        <p:spPr>
          <a:xfrm>
            <a:off x="8112566" y="304103"/>
            <a:ext cx="2394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31"/>
          <p:cNvCxnSpPr/>
          <p:nvPr/>
        </p:nvCxnSpPr>
        <p:spPr>
          <a:xfrm>
            <a:off x="8127294" y="545425"/>
            <a:ext cx="239400" cy="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1"/>
          <p:cNvCxnSpPr/>
          <p:nvPr/>
        </p:nvCxnSpPr>
        <p:spPr>
          <a:xfrm>
            <a:off x="8136519" y="766369"/>
            <a:ext cx="239400" cy="0"/>
          </a:xfrm>
          <a:prstGeom prst="straightConnector1">
            <a:avLst/>
          </a:prstGeom>
          <a:noFill/>
          <a:ln cap="flat" cmpd="sng" w="28575">
            <a:solidFill>
              <a:srgbClr val="00B0F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2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2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Exploratory Data Analysis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2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634875" y="887500"/>
            <a:ext cx="6596400" cy="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Scaling the data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Using Standard Scaler function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It basically helps to normalize the data within a particular range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2"/>
          <p:cNvSpPr txBox="1"/>
          <p:nvPr/>
        </p:nvSpPr>
        <p:spPr>
          <a:xfrm>
            <a:off x="634875" y="1954300"/>
            <a:ext cx="7524600" cy="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Heatmap for correlation between dependent and Independent Variables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376" y="2378025"/>
            <a:ext cx="2796962" cy="25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/>
          <p:nvPr/>
        </p:nvSpPr>
        <p:spPr>
          <a:xfrm>
            <a:off x="127820" y="10"/>
            <a:ext cx="154500" cy="1657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3"/>
          <p:cNvSpPr/>
          <p:nvPr/>
        </p:nvSpPr>
        <p:spPr>
          <a:xfrm>
            <a:off x="127820" y="1691125"/>
            <a:ext cx="154500" cy="3345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B0F0"/>
          </a:solidFill>
          <a:ln cap="flat" cmpd="sng" w="12700">
            <a:solidFill>
              <a:srgbClr val="00B0F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3"/>
          <p:cNvSpPr/>
          <p:nvPr/>
        </p:nvSpPr>
        <p:spPr>
          <a:xfrm>
            <a:off x="4482913" y="1823650"/>
            <a:ext cx="17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52" name="Google Shape;252;p33"/>
          <p:cNvSpPr/>
          <p:nvPr/>
        </p:nvSpPr>
        <p:spPr>
          <a:xfrm>
            <a:off x="4482913" y="1823650"/>
            <a:ext cx="146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253" name="Google Shape;253;p33"/>
          <p:cNvSpPr txBox="1"/>
          <p:nvPr/>
        </p:nvSpPr>
        <p:spPr>
          <a:xfrm>
            <a:off x="634875" y="220825"/>
            <a:ext cx="368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Machine Learning Algorithms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3"/>
          <p:cNvSpPr/>
          <p:nvPr/>
        </p:nvSpPr>
        <p:spPr>
          <a:xfrm>
            <a:off x="395775" y="365681"/>
            <a:ext cx="239100" cy="202500"/>
          </a:xfrm>
          <a:prstGeom prst="star4">
            <a:avLst>
              <a:gd fmla="val 12500" name="adj"/>
            </a:avLst>
          </a:prstGeom>
          <a:solidFill>
            <a:srgbClr val="0055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3"/>
          <p:cNvSpPr txBox="1"/>
          <p:nvPr/>
        </p:nvSpPr>
        <p:spPr>
          <a:xfrm>
            <a:off x="635371" y="1215325"/>
            <a:ext cx="2715900" cy="376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Reason for use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6" name="Google Shape;256;p33"/>
          <p:cNvSpPr txBox="1"/>
          <p:nvPr/>
        </p:nvSpPr>
        <p:spPr>
          <a:xfrm>
            <a:off x="6231740" y="1215325"/>
            <a:ext cx="2665800" cy="376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Disadvantage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7" name="Google Shape;257;p33"/>
          <p:cNvSpPr txBox="1"/>
          <p:nvPr/>
        </p:nvSpPr>
        <p:spPr>
          <a:xfrm>
            <a:off x="3476850" y="1215325"/>
            <a:ext cx="2525400" cy="376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 Advantage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635375" y="1873000"/>
            <a:ext cx="27774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analysis is more versatile and has wide applicability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Analysis is easier to communicate.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Regression Analysis will give you a better understanding of statistical inference overall. 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3"/>
          <p:cNvSpPr txBox="1"/>
          <p:nvPr/>
        </p:nvSpPr>
        <p:spPr>
          <a:xfrm>
            <a:off x="3605576" y="1885054"/>
            <a:ext cx="2525400" cy="18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Linear regression performs exceptionally well for linearly separable data.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one can actually do it accurately, fast and secretly for as long as the market assumptions stay stationary, one will get appropriate price and he/she can enjoy the stay.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6220050" y="1877175"/>
            <a:ext cx="2777400" cy="24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Practically impossible to do, if new travel and stay apps with a better pricing (discounts)come into market.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this Highly competitive field any relevant insights will be made in private space.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will work only till other competitors are with higher price and no more modifications are done to the data this may lead to overfitting.</a:t>
            </a:r>
            <a:r>
              <a:rPr lang="en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261" name="Google Shape;261;p33"/>
          <p:cNvCxnSpPr/>
          <p:nvPr/>
        </p:nvCxnSpPr>
        <p:spPr>
          <a:xfrm>
            <a:off x="6066042" y="1859266"/>
            <a:ext cx="15300" cy="2131800"/>
          </a:xfrm>
          <a:prstGeom prst="straightConnector1">
            <a:avLst/>
          </a:prstGeom>
          <a:noFill/>
          <a:ln cap="flat" cmpd="sng" w="19050">
            <a:solidFill>
              <a:srgbClr val="0055A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3"/>
          <p:cNvCxnSpPr/>
          <p:nvPr/>
        </p:nvCxnSpPr>
        <p:spPr>
          <a:xfrm>
            <a:off x="3501517" y="1859266"/>
            <a:ext cx="15300" cy="2131800"/>
          </a:xfrm>
          <a:prstGeom prst="straightConnector1">
            <a:avLst/>
          </a:prstGeom>
          <a:noFill/>
          <a:ln cap="flat" cmpd="sng" w="19050">
            <a:solidFill>
              <a:srgbClr val="2968A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33"/>
          <p:cNvSpPr txBox="1"/>
          <p:nvPr/>
        </p:nvSpPr>
        <p:spPr>
          <a:xfrm>
            <a:off x="730595" y="617977"/>
            <a:ext cx="5718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Calibri"/>
              <a:buChar char="❖"/>
            </a:pPr>
            <a:r>
              <a:rPr b="1" lang="en" sz="1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Linear Regression Model</a:t>
            </a:r>
            <a:endParaRPr sz="16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